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0"/>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342" r:id="rId32"/>
    <p:sldId id="344" r:id="rId33"/>
    <p:sldId id="343" r:id="rId34"/>
    <p:sldId id="393" r:id="rId35"/>
    <p:sldId id="394" r:id="rId36"/>
    <p:sldId id="396" r:id="rId37"/>
    <p:sldId id="400" r:id="rId38"/>
    <p:sldId id="383" r:id="rId39"/>
  </p:sldIdLst>
  <p:sldSz cx="12192000" cy="6858000"/>
  <p:notesSz cx="6858000" cy="9144000"/>
  <p:embeddedFontLst>
    <p:embeddedFont>
      <p:font typeface="Cambria Math" panose="02040503050406030204" pitchFamily="18" charset="0"/>
      <p:regular r:id="rId41"/>
    </p:embeddedFont>
    <p:embeddedFont>
      <p:font typeface="Consolas" panose="020B0609020204030204" pitchFamily="49" charset="0"/>
      <p:regular r:id="rId42"/>
      <p:bold r:id="rId43"/>
      <p:italic r:id="rId44"/>
      <p:boldItalic r:id="rId45"/>
    </p:embeddedFont>
    <p:embeddedFont>
      <p:font typeface="Helvetica" panose="020B0604020202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18" autoAdjust="0"/>
  </p:normalViewPr>
  <p:slideViewPr>
    <p:cSldViewPr snapToGrid="0">
      <p:cViewPr varScale="1">
        <p:scale>
          <a:sx n="77" d="100"/>
          <a:sy n="77" d="100"/>
        </p:scale>
        <p:origin x="883" y="72"/>
      </p:cViewPr>
      <p:guideLst/>
    </p:cSldViewPr>
  </p:slideViewPr>
  <p:notesTextViewPr>
    <p:cViewPr>
      <p:scale>
        <a:sx n="1" d="1"/>
        <a:sy n="1" d="1"/>
      </p:scale>
      <p:origin x="0" y="0"/>
    </p:cViewPr>
  </p:notesTextViewPr>
  <p:sorterViewPr>
    <p:cViewPr>
      <p:scale>
        <a:sx n="125" d="100"/>
        <a:sy n="125" d="100"/>
      </p:scale>
      <p:origin x="0" y="-180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geeksforgeeks.org/topological-sorting-indegree-based-solution/"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A queue keeps track of “</a:t>
            </a:r>
            <a:r>
              <a:rPr lang="en-US" sz="1800" b="1" dirty="0">
                <a:solidFill>
                  <a:srgbClr val="4C3283"/>
                </a:solidFill>
                <a:latin typeface="Quattrocento Sans"/>
                <a:ea typeface="Quattrocento Sans"/>
                <a:cs typeface="Quattrocento Sans"/>
                <a:sym typeface="Quattrocento Sans"/>
              </a:rPr>
              <a:t>outer edge</a:t>
            </a:r>
            <a:r>
              <a:rPr lang="en-US" sz="1800" dirty="0">
                <a:solidFill>
                  <a:schemeClr val="lt1"/>
                </a:solidFill>
                <a:latin typeface="Quattrocento Sans"/>
                <a:ea typeface="Quattrocento Sans"/>
                <a:cs typeface="Quattrocento Sans"/>
                <a:sym typeface="Quattrocento Sans"/>
              </a:rPr>
              <a:t>” of nodes still to explore</a:t>
            </a:r>
            <a:endParaRPr dirty="0"/>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Look at all that element’s children</a:t>
            </a:r>
            <a:endParaRPr/>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59236" y="110143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27595" y="115532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1" name="object 42">
            <a:extLst>
              <a:ext uri="{FF2B5EF4-FFF2-40B4-BE49-F238E27FC236}">
                <a16:creationId xmlns:a16="http://schemas.microsoft.com/office/drawing/2014/main" id="{D3A56EB1-2BB8-794C-450F-17820221097D}"/>
              </a:ext>
            </a:extLst>
          </p:cNvPr>
          <p:cNvSpPr txBox="1"/>
          <p:nvPr/>
        </p:nvSpPr>
        <p:spPr>
          <a:xfrm>
            <a:off x="9830914"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2</a:t>
            </a:r>
          </a:p>
        </p:txBody>
      </p:sp>
      <p:sp>
        <p:nvSpPr>
          <p:cNvPr id="12" name="object 43">
            <a:extLst>
              <a:ext uri="{FF2B5EF4-FFF2-40B4-BE49-F238E27FC236}">
                <a16:creationId xmlns:a16="http://schemas.microsoft.com/office/drawing/2014/main" id="{C76BA172-44BF-5ADC-92F0-7B9F8DA656D6}"/>
              </a:ext>
            </a:extLst>
          </p:cNvPr>
          <p:cNvSpPr txBox="1"/>
          <p:nvPr/>
        </p:nvSpPr>
        <p:spPr>
          <a:xfrm>
            <a:off x="8542715"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1</a:t>
            </a: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390948"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1" name="object 42">
            <a:extLst>
              <a:ext uri="{FF2B5EF4-FFF2-40B4-BE49-F238E27FC236}">
                <a16:creationId xmlns:a16="http://schemas.microsoft.com/office/drawing/2014/main" id="{5D436000-1F7D-052B-5DE1-42E95FDD2566}"/>
              </a:ext>
            </a:extLst>
          </p:cNvPr>
          <p:cNvSpPr txBox="1"/>
          <p:nvPr/>
        </p:nvSpPr>
        <p:spPr>
          <a:xfrm>
            <a:off x="11018626"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a:t>
            </a:r>
            <a:r>
              <a:rPr lang="en-US" sz="1125" b="1" dirty="0">
                <a:solidFill>
                  <a:srgbClr val="C0504D"/>
                </a:solidFill>
                <a:latin typeface="Arial" panose="020B0604020202020204" pitchFamily="34" charset="0"/>
                <a:ea typeface="+mn-ea"/>
                <a:cs typeface="Arial" panose="020B0604020202020204" pitchFamily="34" charset="0"/>
              </a:rPr>
              <a:t>3</a:t>
            </a:r>
            <a:endParaRPr sz="1125" b="1" dirty="0">
              <a:solidFill>
                <a:srgbClr val="C0504D"/>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dissolve">
                                      <p:cBhvr>
                                        <p:cTn id="78" dur="500"/>
                                        <p:tgtEl>
                                          <p:spTgt spid="3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dissolve">
                                      <p:cBhvr>
                                        <p:cTn id="81" dur="500"/>
                                        <p:tgtEl>
                                          <p:spTgt spid="3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dissolve">
                                      <p:cBhvr>
                                        <p:cTn id="93" dur="500"/>
                                        <p:tgtEl>
                                          <p:spTgt spid="36"/>
                                        </p:tgtEl>
                                      </p:cBhvr>
                                    </p:animEffect>
                                  </p:childTnLst>
                                </p:cTn>
                              </p:par>
                              <p:par>
                                <p:cTn id="94" presetID="9" presetClass="entr" presetSubtype="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dissolve">
                                      <p:cBhvr>
                                        <p:cTn id="96" dur="500"/>
                                        <p:tgtEl>
                                          <p:spTgt spid="37"/>
                                        </p:tgtEl>
                                      </p:cBhvr>
                                    </p:animEffect>
                                  </p:childTnLst>
                                </p:cTn>
                              </p:par>
                              <p:par>
                                <p:cTn id="97" presetID="9"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dissolve">
                                      <p:cBhvr>
                                        <p:cTn id="99" dur="500"/>
                                        <p:tgtEl>
                                          <p:spTgt spid="38"/>
                                        </p:tgtEl>
                                      </p:cBhvr>
                                    </p:animEffect>
                                  </p:childTnLst>
                                </p:cTn>
                              </p:par>
                              <p:par>
                                <p:cTn id="100" presetID="9"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dissolve">
                                      <p:cBhvr>
                                        <p:cTn id="108" dur="500"/>
                                        <p:tgtEl>
                                          <p:spTgt spid="41"/>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dissolve">
                                      <p:cBhvr>
                                        <p:cTn id="111" dur="500"/>
                                        <p:tgtEl>
                                          <p:spTgt spid="4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dissolve">
                                      <p:cBhvr>
                                        <p:cTn id="114" dur="500"/>
                                        <p:tgtEl>
                                          <p:spTgt spid="43"/>
                                        </p:tgtEl>
                                      </p:cBhvr>
                                    </p:animEffect>
                                  </p:childTnLst>
                                </p:cTn>
                              </p:par>
                              <p:par>
                                <p:cTn id="115" presetID="9"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dissolve">
                                      <p:cBhvr>
                                        <p:cTn id="117" dur="500"/>
                                        <p:tgtEl>
                                          <p:spTgt spid="44"/>
                                        </p:tgtEl>
                                      </p:cBhvr>
                                    </p:animEffect>
                                  </p:childTnLst>
                                </p:cTn>
                              </p:par>
                              <p:par>
                                <p:cTn id="118" presetID="9"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dissolve">
                                      <p:cBhvr>
                                        <p:cTn id="120" dur="500"/>
                                        <p:tgtEl>
                                          <p:spTgt spid="45"/>
                                        </p:tgtEl>
                                      </p:cBhvr>
                                    </p:animEffect>
                                  </p:childTnLst>
                                </p:cTn>
                              </p:par>
                              <p:par>
                                <p:cTn id="121" presetID="9"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dissolve">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41"/>
                                        </p:tgtEl>
                                        <p:attrNameLst>
                                          <p:attrName>fillcolor</p:attrName>
                                        </p:attrNameLst>
                                      </p:cBhvr>
                                      <p:to>
                                        <a:srgbClr val="3EC055"/>
                                      </p:to>
                                    </p:animClr>
                                    <p:set>
                                      <p:cBhvr>
                                        <p:cTn id="128" dur="2000" fill="hold"/>
                                        <p:tgtEl>
                                          <p:spTgt spid="41"/>
                                        </p:tgtEl>
                                        <p:attrNameLst>
                                          <p:attrName>fill.type</p:attrName>
                                        </p:attrNameLst>
                                      </p:cBhvr>
                                      <p:to>
                                        <p:strVal val="solid"/>
                                      </p:to>
                                    </p:set>
                                    <p:set>
                                      <p:cBhvr>
                                        <p:cTn id="129" dur="2000" fill="hold"/>
                                        <p:tgtEl>
                                          <p:spTgt spid="41"/>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32"/>
                                        </p:tgtEl>
                                        <p:attrNameLst>
                                          <p:attrName>fillcolor</p:attrName>
                                        </p:attrNameLst>
                                      </p:cBhvr>
                                      <p:to>
                                        <a:schemeClr val="accent2"/>
                                      </p:to>
                                    </p:animClr>
                                    <p:set>
                                      <p:cBhvr>
                                        <p:cTn id="134" dur="2000" fill="hold"/>
                                        <p:tgtEl>
                                          <p:spTgt spid="32"/>
                                        </p:tgtEl>
                                        <p:attrNameLst>
                                          <p:attrName>fill.type</p:attrName>
                                        </p:attrNameLst>
                                      </p:cBhvr>
                                      <p:to>
                                        <p:strVal val="solid"/>
                                      </p:to>
                                    </p:set>
                                    <p:set>
                                      <p:cBhvr>
                                        <p:cTn id="135" dur="2000" fill="hold"/>
                                        <p:tgtEl>
                                          <p:spTgt spid="3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2000" fill="hold"/>
                                        <p:tgtEl>
                                          <p:spTgt spid="22"/>
                                        </p:tgtEl>
                                        <p:attrNameLst>
                                          <p:attrName>fillcolor</p:attrName>
                                        </p:attrNameLst>
                                      </p:cBhvr>
                                      <p:to>
                                        <a:schemeClr val="accent2"/>
                                      </p:to>
                                    </p:animClr>
                                    <p:set>
                                      <p:cBhvr>
                                        <p:cTn id="138" dur="2000" fill="hold"/>
                                        <p:tgtEl>
                                          <p:spTgt spid="22"/>
                                        </p:tgtEl>
                                        <p:attrNameLst>
                                          <p:attrName>fill.type</p:attrName>
                                        </p:attrNameLst>
                                      </p:cBhvr>
                                      <p:to>
                                        <p:strVal val="solid"/>
                                      </p:to>
                                    </p:set>
                                    <p:set>
                                      <p:cBhvr>
                                        <p:cTn id="139" dur="2000" fill="hold"/>
                                        <p:tgtEl>
                                          <p:spTgt spid="22"/>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2000" fill="hold"/>
                                        <p:tgtEl>
                                          <p:spTgt spid="19"/>
                                        </p:tgtEl>
                                        <p:attrNameLst>
                                          <p:attrName>fillcolor</p:attrName>
                                        </p:attrNameLst>
                                      </p:cBhvr>
                                      <p:to>
                                        <a:schemeClr val="accent2"/>
                                      </p:to>
                                    </p:animClr>
                                    <p:set>
                                      <p:cBhvr>
                                        <p:cTn id="142" dur="2000" fill="hold"/>
                                        <p:tgtEl>
                                          <p:spTgt spid="19"/>
                                        </p:tgtEl>
                                        <p:attrNameLst>
                                          <p:attrName>fill.type</p:attrName>
                                        </p:attrNameLst>
                                      </p:cBhvr>
                                      <p:to>
                                        <p:strVal val="solid"/>
                                      </p:to>
                                    </p:set>
                                    <p:set>
                                      <p:cBhvr>
                                        <p:cTn id="143" dur="2000" fill="hold"/>
                                        <p:tgtEl>
                                          <p:spTgt spid="19"/>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26"/>
                                        </p:tgtEl>
                                        <p:attrNameLst>
                                          <p:attrName>stroke.color</p:attrName>
                                        </p:attrNameLst>
                                      </p:cBhvr>
                                      <p:to>
                                        <a:schemeClr val="accent2"/>
                                      </p:to>
                                    </p:animClr>
                                    <p:set>
                                      <p:cBhvr>
                                        <p:cTn id="146" dur="2000" fill="hold"/>
                                        <p:tgtEl>
                                          <p:spTgt spid="26"/>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36"/>
                                        </p:tgtEl>
                                        <p:attrNameLst>
                                          <p:attrName>stroke.color</p:attrName>
                                        </p:attrNameLst>
                                      </p:cBhvr>
                                      <p:to>
                                        <a:schemeClr val="accent2"/>
                                      </p:to>
                                    </p:animClr>
                                    <p:set>
                                      <p:cBhvr>
                                        <p:cTn id="149" dur="2000" fill="hold"/>
                                        <p:tgtEl>
                                          <p:spTgt spid="3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2000" fill="hold"/>
                                        <p:tgtEl>
                                          <p:spTgt spid="44"/>
                                        </p:tgtEl>
                                        <p:attrNameLst>
                                          <p:attrName>stroke.color</p:attrName>
                                        </p:attrNameLst>
                                      </p:cBhvr>
                                      <p:to>
                                        <a:schemeClr val="accent2"/>
                                      </p:to>
                                    </p:animClr>
                                    <p:set>
                                      <p:cBhvr>
                                        <p:cTn id="152" dur="2000" fill="hold"/>
                                        <p:tgtEl>
                                          <p:spTgt spid="4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1" grpId="0"/>
      <p:bldP spid="32" grpId="0" animBg="1"/>
      <p:bldP spid="33" grpId="0" animBg="1"/>
      <p:bldP spid="34" grpId="0" animBg="1"/>
      <p:bldP spid="35" grpId="0" animBg="1"/>
      <p:bldP spid="40" grpId="0"/>
      <p:bldP spid="41"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Quattrocento Sans"/>
                <a:ea typeface="Quattrocento Sans"/>
                <a:cs typeface="Quattrocento Sans"/>
                <a:sym typeface="Quattrocento Sans"/>
              </a:rPr>
              <a:t>DFS explores one branch “all the way down” before coming back to try branches</a:t>
            </a:r>
          </a:p>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400" dirty="0">
                <a:solidFill>
                  <a:schemeClr val="dk1"/>
                </a:solidFill>
                <a:latin typeface="Quattrocento Sans"/>
                <a:ea typeface="Quattrocento Sans"/>
                <a:cs typeface="Quattrocento Sans"/>
                <a:sym typeface="Quattrocento Sans"/>
              </a:rPr>
              <a:t>hes, many possible orderings: e.g., {1, 2, 5, 6, 9, 7, 8, 4, 3}, {1, 4, 3, 2, 5, 8, 6, 7, 9}, etc.</a:t>
            </a:r>
            <a:endParaRPr sz="24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9040884"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Undirected edge between two nodes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40162" y="4013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61537" y="4125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88978" y="4123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15110" y="3948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42474" y="6036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276309" y="0"/>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671332" y="1169043"/>
            <a:ext cx="10498238" cy="4464257"/>
          </a:xfrm>
        </p:spPr>
        <p:txBody>
          <a:bodyPr/>
          <a:lstStyle/>
          <a:p>
            <a:r>
              <a:rPr lang="en-GB" dirty="0"/>
              <a:t>Perform DFS Post-Order Traversal starting from any node (often, but not necessarily, a node with no incoming edges (no predecessors)) to get an ordered list of nodes, then reverse the node order to get a Topological Sort</a:t>
            </a:r>
          </a:p>
          <a:p>
            <a:pPr lvl="1"/>
            <a:r>
              <a:rPr lang="en-GB" sz="2400" dirty="0"/>
              <a:t>Upon finishing traversal starting from one node, restart from another unvisited node with no incoming edges</a:t>
            </a:r>
          </a:p>
          <a:p>
            <a:pPr lvl="1"/>
            <a:r>
              <a:rPr lang="en-GB" sz="2400" dirty="0"/>
              <a:t>This results in one of multiple possible Topological Sorts</a:t>
            </a:r>
          </a:p>
          <a:p>
            <a:r>
              <a:rPr lang="en-GB" dirty="0"/>
              <a:t>Intuition: DFS Post-Order Traversal outputs nodes from the deepest (furthest away from the starting node) to the starting mode, hence the reverse order is a Topological Sort from the starting node</a:t>
            </a:r>
          </a:p>
          <a:p>
            <a:endParaRPr lang="en-SE"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p:txBody>
          <a:bodyPr>
            <a:normAutofit/>
          </a:bodyPr>
          <a:lstStyle/>
          <a:p>
            <a:r>
              <a:rPr lang="en-GB" dirty="0"/>
              <a:t>DFS Traversal: Pre-order, Post-order</a:t>
            </a:r>
            <a:endParaRPr lang="en-SE" dirty="0"/>
          </a:p>
        </p:txBody>
      </p:sp>
      <p:sp>
        <p:nvSpPr>
          <p:cNvPr id="3" name="Text Placeholder 2">
            <a:extLst>
              <a:ext uri="{FF2B5EF4-FFF2-40B4-BE49-F238E27FC236}">
                <a16:creationId xmlns:a16="http://schemas.microsoft.com/office/drawing/2014/main" id="{9C1F4493-26CA-80F1-CC85-B9035BF3F487}"/>
              </a:ext>
            </a:extLst>
          </p:cNvPr>
          <p:cNvSpPr>
            <a:spLocks noGrp="1"/>
          </p:cNvSpPr>
          <p:nvPr>
            <p:ph type="body" idx="1"/>
          </p:nvPr>
        </p:nvSpPr>
        <p:spPr>
          <a:xfrm>
            <a:off x="757749" y="1325207"/>
            <a:ext cx="9820225" cy="4654200"/>
          </a:xfrm>
        </p:spPr>
        <p:txBody>
          <a:bodyPr/>
          <a:lstStyle/>
          <a:p>
            <a:endParaRPr lang="en-SE"/>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1043939"/>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1035108"/>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2239702" y="3769750"/>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2239702" y="3769750"/>
                <a:ext cx="3859671" cy="2246769"/>
              </a:xfrm>
              <a:prstGeom prst="rect">
                <a:avLst/>
              </a:prstGeom>
              <a:blipFill>
                <a:blip r:embed="rId2"/>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769750"/>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769750"/>
                <a:ext cx="4088155"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328908"/>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3339912" y="6082593"/>
            <a:ext cx="6872704" cy="646331"/>
          </a:xfrm>
          <a:prstGeom prst="rect">
            <a:avLst/>
          </a:prstGeom>
          <a:noFill/>
        </p:spPr>
        <p:txBody>
          <a:bodyPr wrap="squar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Graph traversal with DFS</a:t>
            </a:r>
            <a:r>
              <a:rPr lang="en-GB" sz="1800" kern="1200" dirty="0">
                <a:solidFill>
                  <a:prstClr val="black"/>
                </a:solidFill>
                <a:latin typeface="Quattrocento Sans" panose="020B0502050000020003" pitchFamily="34" charset="0"/>
                <a:ea typeface="+mn-ea"/>
                <a:cs typeface="+mn-cs"/>
              </a:rPr>
              <a:t>: pre-order, post-order (for post-order, visit a node during backtrack when all its children have been visited) </a:t>
            </a:r>
            <a:endParaRPr lang="en-SE" sz="1800" kern="1200" dirty="0">
              <a:solidFill>
                <a:prstClr val="black"/>
              </a:solidFill>
              <a:latin typeface="Quattrocento Sans" panose="020B0502050000020003" pitchFamily="34" charset="0"/>
              <a:ea typeface="+mn-ea"/>
              <a:cs typeface="+mn-cs"/>
            </a:endParaRPr>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6100089"/>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This is one of many possible traversals, e.g., if we start from another node 3 with no predecessors, then we have the traversals: pre-order: (3, 5, 2, 4, 6, 0, 1); post-order: (2, 5, 4, 3, 1, 0, 6); Topological sort: (6, 0, 1, 3, 4, 5, 2); BFS traversal: (3, 2, 5, 4, 6, 0, 1)</a:t>
            </a:r>
          </a:p>
          <a:p>
            <a:r>
              <a:rPr lang="en-GB" sz="1800" dirty="0">
                <a:solidFill>
                  <a:schemeClr val="tx1"/>
                </a:solidFill>
              </a:rPr>
              <a:t>A BFS traversal: (0, 2, 5, 1, 4, 3, 6)</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fontScale="925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pPr>
              <a:lnSpc>
                <a:spcPct val="120000"/>
              </a:lnSpc>
            </a:pPr>
            <a:r>
              <a:rPr lang="en-US" dirty="0" err="1"/>
              <a:t>Geeksforgeeks</a:t>
            </a:r>
            <a:r>
              <a:rPr lang="en-US" dirty="0"/>
              <a:t> topological sort</a:t>
            </a:r>
          </a:p>
          <a:p>
            <a:pPr lvl="1">
              <a:lnSpc>
                <a:spcPct val="120000"/>
              </a:lnSpc>
            </a:pPr>
            <a:r>
              <a:rPr lang="en-SE" sz="2400" dirty="0">
                <a:hlinkClick r:id="rId6"/>
              </a:rPr>
              <a:t>https://www.geeksforgeeks.org/topological-sorting-indegree-based-solution/</a:t>
            </a:r>
            <a:r>
              <a:rPr lang="en-GB" sz="2400" dirty="0"/>
              <a:t> </a:t>
            </a:r>
            <a:endParaRPr lang="en-SE" sz="2400"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 </a:t>
            </a:r>
            <a:r>
              <a:rPr lang="en-US" sz="1800" dirty="0">
                <a:solidFill>
                  <a:srgbClr val="B6A479"/>
                </a:solidFill>
              </a:rPr>
              <a:t>1</a:t>
            </a:r>
            <a:r>
              <a:rPr lang="en-US" sz="1800" dirty="0">
                <a:solidFill>
                  <a:srgbClr val="4C3282"/>
                </a:solidFill>
              </a:rPr>
              <a:t>, 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698</TotalTime>
  <Words>5071</Words>
  <Application>Microsoft Office PowerPoint</Application>
  <PresentationFormat>Widescreen</PresentationFormat>
  <Paragraphs>917</Paragraphs>
  <Slides>38</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Quattrocento Sans</vt:lpstr>
      <vt:lpstr>Arial</vt:lpstr>
      <vt:lpstr>Wingdings</vt:lpstr>
      <vt:lpstr>Consolas</vt:lpstr>
      <vt:lpstr>Calibri</vt:lpstr>
      <vt:lpstr>Times New Roman</vt:lpstr>
      <vt:lpstr>Cambria Math</vt:lpstr>
      <vt:lpstr>NTR</vt:lpstr>
      <vt:lpstr>Twentieth Century</vt:lpstr>
      <vt:lpstr>Trebuchet MS</vt:lpstr>
      <vt:lpstr>Noto Sans Symbols</vt:lpstr>
      <vt:lpstr>Helvetica</vt:lpstr>
      <vt:lpstr>Gill Sans Light</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Pre-order, Post-order</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22</cp:revision>
  <dcterms:modified xsi:type="dcterms:W3CDTF">2025-04-14T12:52:45Z</dcterms:modified>
</cp:coreProperties>
</file>